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57" r:id="rId4"/>
    <p:sldId id="286" r:id="rId5"/>
    <p:sldId id="273" r:id="rId6"/>
    <p:sldId id="260" r:id="rId7"/>
    <p:sldId id="274" r:id="rId8"/>
    <p:sldId id="275" r:id="rId9"/>
    <p:sldId id="276" r:id="rId10"/>
    <p:sldId id="283" r:id="rId11"/>
    <p:sldId id="291" r:id="rId12"/>
    <p:sldId id="290" r:id="rId13"/>
    <p:sldId id="277" r:id="rId14"/>
    <p:sldId id="278" r:id="rId15"/>
    <p:sldId id="279" r:id="rId16"/>
    <p:sldId id="281" r:id="rId17"/>
    <p:sldId id="288" r:id="rId18"/>
    <p:sldId id="282" r:id="rId19"/>
    <p:sldId id="284" r:id="rId20"/>
    <p:sldId id="285" r:id="rId21"/>
    <p:sldId id="25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7" autoAdjust="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E28DA-67C5-4249-AA2B-795CD558E973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2BD58-F793-4EAB-A9E2-AF259F025C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03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2BD58-F793-4EAB-A9E2-AF259F025CD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30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C3C6-C7F3-4C9A-98A5-0505933EBCE9}" type="datetimeFigureOut">
              <a:rPr lang="pl-PL" smtClean="0"/>
              <a:t>02.05.2020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zarzad@sjsi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jpe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260648"/>
            <a:ext cx="4632623" cy="17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9144000" cy="2009179"/>
          </a:xfrm>
          <a:prstGeom prst="rect">
            <a:avLst/>
          </a:prstGeom>
          <a:noFill/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858" y="5885372"/>
            <a:ext cx="1389754" cy="792088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835" y="4055851"/>
            <a:ext cx="1564407" cy="29060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91680" y="2708920"/>
            <a:ext cx="6414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smtClean="0"/>
              <a:t>Sprawozdanie zarządu</a:t>
            </a:r>
            <a:endParaRPr lang="pl-PL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04198"/>
            <a:ext cx="1804856" cy="679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49" y="5369780"/>
            <a:ext cx="2153022" cy="2153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3685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" y="3240392"/>
            <a:ext cx="7812360" cy="36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448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Procesy wewnętrzne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System egzaminacyjny</a:t>
            </a:r>
            <a:endParaRPr lang="pl-PL" sz="2800" b="1" dirty="0"/>
          </a:p>
          <a:p>
            <a:r>
              <a:rPr lang="pl-PL" sz="2800" dirty="0"/>
              <a:t/>
            </a:r>
            <a:br>
              <a:rPr lang="pl-PL" sz="2800" dirty="0"/>
            </a:br>
            <a:r>
              <a:rPr lang="pl-PL" sz="2000" dirty="0"/>
              <a:t>Implementacja systemu egzaminacyjnego, start fazy 1, uruchomienie produkcyjne </a:t>
            </a:r>
            <a:r>
              <a:rPr lang="pl-PL" sz="2000"/>
              <a:t>i </a:t>
            </a:r>
            <a:r>
              <a:rPr lang="pl-PL" sz="2000" smtClean="0"/>
              <a:t>start </a:t>
            </a:r>
            <a:r>
              <a:rPr lang="pl-PL" sz="2000" dirty="0"/>
              <a:t>fazy 2</a:t>
            </a:r>
          </a:p>
          <a:p>
            <a:pPr lvl="1"/>
            <a:r>
              <a:rPr lang="pl-PL" sz="1600" i="1" dirty="0"/>
              <a:t>Nadzór: K. Zmitrowicz</a:t>
            </a:r>
          </a:p>
          <a:p>
            <a:pPr lvl="1"/>
            <a:r>
              <a:rPr lang="pl-PL" sz="1600" i="1" dirty="0"/>
              <a:t>Zespół merytoryczny: P. Włodarska, R. Gadecki, L. Stapp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000" dirty="0"/>
              <a:t>Nawiązanie współpracy z CaSTB w temacie użytkowania i rozwoju systemu</a:t>
            </a:r>
          </a:p>
          <a:p>
            <a:pPr lvl="1"/>
            <a:r>
              <a:rPr lang="pl-PL" sz="1600" i="1" dirty="0"/>
              <a:t>Nadzór i realizacja: K. Zmitrowicz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endParaRPr lang="pl-PL" sz="140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558"/>
            <a:ext cx="9144000" cy="48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2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448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Procesy wewnętrzne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9" y="1096800"/>
            <a:ext cx="5616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Audyt  ISO</a:t>
            </a:r>
            <a:endParaRPr lang="pl-PL" sz="2800" b="1" dirty="0"/>
          </a:p>
          <a:p>
            <a:r>
              <a:rPr lang="pl-PL" sz="2800" dirty="0"/>
              <a:t/>
            </a:r>
            <a:br>
              <a:rPr lang="pl-PL" sz="2800" dirty="0"/>
            </a:br>
            <a:r>
              <a:rPr lang="pl-PL" dirty="0"/>
              <a:t>Inicjalizacja i uruchomienie audytu procesów egzaminacyjnych pod kątem zgodności z:</a:t>
            </a:r>
          </a:p>
          <a:p>
            <a:r>
              <a:rPr lang="pl-PL" dirty="0"/>
              <a:t>● ISO 9001 Quality management system</a:t>
            </a:r>
          </a:p>
          <a:p>
            <a:r>
              <a:rPr lang="pl-PL" dirty="0"/>
              <a:t>● ISO 17024 Conformity assessment - General requirements for bodies operating certification of persons</a:t>
            </a:r>
          </a:p>
          <a:p>
            <a:endParaRPr lang="pl-PL" dirty="0" smtClean="0"/>
          </a:p>
          <a:p>
            <a:r>
              <a:rPr lang="pl-PL" dirty="0" smtClean="0"/>
              <a:t>Cel </a:t>
            </a:r>
            <a:r>
              <a:rPr lang="pl-PL" dirty="0"/>
              <a:t>- zgodność z wymaganiami ISTQB dla EP</a:t>
            </a:r>
          </a:p>
          <a:p>
            <a:pPr lvl="1"/>
            <a:r>
              <a:rPr lang="pl-PL" sz="1600" i="1" dirty="0"/>
              <a:t>Nadzór i realizacja: K. Zmitrowicz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>Wdrożenie RODO</a:t>
            </a:r>
            <a:endParaRPr lang="pl-PL" b="1" dirty="0"/>
          </a:p>
          <a:p>
            <a:pPr lvl="1"/>
            <a:r>
              <a:rPr lang="pl-PL" sz="1600" i="1" dirty="0"/>
              <a:t>Nadzór i realizacja: T. Watras</a:t>
            </a:r>
          </a:p>
          <a:p>
            <a:pPr lvl="1"/>
            <a:r>
              <a:rPr lang="pl-PL" sz="1600" i="1" dirty="0"/>
              <a:t>Zespół: P. Włodarska, S. Małyska, K. Zmitrowicz, W. Kościuk</a:t>
            </a:r>
          </a:p>
          <a:p>
            <a:pPr lvl="1"/>
            <a:r>
              <a:rPr lang="pl-PL" sz="1600" i="1" dirty="0"/>
              <a:t/>
            </a:r>
            <a:br>
              <a:rPr lang="pl-PL" sz="1600" i="1" dirty="0"/>
            </a:br>
            <a:endParaRPr lang="pl-PL" sz="160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333" y="164486"/>
            <a:ext cx="3798667" cy="26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448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Procesy wewnętrzne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Procesy wewnętrzne </a:t>
            </a:r>
            <a:endParaRPr lang="pl-PL" sz="2800" b="1" dirty="0"/>
          </a:p>
          <a:p>
            <a:r>
              <a:rPr lang="pl-PL" sz="2000" dirty="0"/>
              <a:t>Inicjalizacja uporządkowania procedur i procesów wewnętrznych: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wyodrębnienie działalności gospodarczej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uporządkowanie i udokumentowanie procesów egzaminacyjnych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smtClean="0"/>
              <a:t>inicjalizacja </a:t>
            </a:r>
            <a:r>
              <a:rPr lang="pl-PL" dirty="0"/>
              <a:t>digitalizacji dokumentów archiwalnych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standaryzacja procedur organizacji konferencji </a:t>
            </a:r>
            <a:endParaRPr lang="pl-PL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opracowanie zmian do nowego statutu</a:t>
            </a:r>
            <a:endParaRPr lang="pl-PL" dirty="0">
              <a:solidFill>
                <a:srgbClr val="FF000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opracowanie strategii medialnej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opracowanie kodeksu etycznego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opracowanie polityki podróży służbowych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opracowanie lub aktualizacja regulamin zarządu i KR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opracowanie regulaminu Walnego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rewizja programu partnerskiego i inicjalizacja opracowania nowego programu </a:t>
            </a:r>
          </a:p>
          <a:p>
            <a:pPr lvl="1"/>
            <a:endParaRPr lang="pl-PL" sz="1600" i="1" dirty="0" smtClean="0"/>
          </a:p>
          <a:p>
            <a:pPr lvl="1"/>
            <a:r>
              <a:rPr lang="pl-PL" sz="1600" i="1" dirty="0" smtClean="0"/>
              <a:t>Nadzór </a:t>
            </a:r>
            <a:r>
              <a:rPr lang="pl-PL" sz="1600" i="1" dirty="0"/>
              <a:t>i realizacja: K. Zmitrowicz, M. Chmielarz</a:t>
            </a:r>
          </a:p>
          <a:p>
            <a:endParaRPr lang="pl-PL" sz="120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29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Biuro</a:t>
            </a:r>
            <a:endParaRPr lang="pl-PL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Zatrudnienie </a:t>
            </a:r>
            <a:r>
              <a:rPr lang="pl-PL" sz="2000" dirty="0"/>
              <a:t>i wdrożenie pracownika </a:t>
            </a:r>
          </a:p>
          <a:p>
            <a:r>
              <a:rPr lang="pl-PL" sz="1600" i="1" dirty="0" smtClean="0"/>
              <a:t>	Nadzór </a:t>
            </a:r>
            <a:r>
              <a:rPr lang="pl-PL" sz="1600" i="1" dirty="0"/>
              <a:t>i realizacja: B. Prędki</a:t>
            </a:r>
          </a:p>
          <a:p>
            <a:endParaRPr lang="pl-PL" sz="2000" dirty="0" smtClean="0"/>
          </a:p>
          <a:p>
            <a:r>
              <a:rPr lang="pl-PL" sz="2000" dirty="0" smtClean="0"/>
              <a:t>Negocjacje </a:t>
            </a:r>
            <a:r>
              <a:rPr lang="pl-PL" sz="2000" dirty="0"/>
              <a:t>wynagrodzeń pracowników, zmiany w umowach</a:t>
            </a:r>
          </a:p>
          <a:p>
            <a:r>
              <a:rPr lang="pl-PL" sz="1600" i="1" dirty="0" smtClean="0"/>
              <a:t>	Nadzór </a:t>
            </a:r>
            <a:r>
              <a:rPr lang="pl-PL" sz="1600" i="1" dirty="0"/>
              <a:t>i realizacja: B. Prędki</a:t>
            </a:r>
          </a:p>
          <a:p>
            <a:endParaRPr lang="pl-PL" sz="2000" dirty="0" smtClean="0"/>
          </a:p>
          <a:p>
            <a:r>
              <a:rPr lang="pl-PL" sz="2000" dirty="0" smtClean="0"/>
              <a:t>Przedłużenie </a:t>
            </a:r>
            <a:r>
              <a:rPr lang="pl-PL" sz="2000" dirty="0"/>
              <a:t>umowy najmu</a:t>
            </a:r>
          </a:p>
          <a:p>
            <a:r>
              <a:rPr lang="pl-PL" sz="1600" i="1" dirty="0" smtClean="0"/>
              <a:t>	Nadzór </a:t>
            </a:r>
            <a:r>
              <a:rPr lang="pl-PL" sz="1600" i="1" dirty="0"/>
              <a:t>i realizacja: B. Prędki</a:t>
            </a:r>
          </a:p>
          <a:p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Opis zakresu prac BO</a:t>
            </a:r>
          </a:p>
          <a:p>
            <a:r>
              <a:rPr lang="pl-PL" sz="1600" i="1" dirty="0" smtClean="0"/>
              <a:t>	Nadzór i realizacja: K. Zmitrowicz</a:t>
            </a:r>
            <a:endParaRPr lang="pl-PL" sz="1600" i="1" dirty="0"/>
          </a:p>
          <a:p>
            <a:r>
              <a:rPr lang="pl-PL" sz="2000" dirty="0"/>
              <a:t/>
            </a:r>
            <a:br>
              <a:rPr lang="pl-PL" sz="2000" dirty="0"/>
            </a:br>
            <a:endParaRPr lang="pl-PL" sz="105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392367" y="4655364"/>
            <a:ext cx="3315202" cy="1080120"/>
          </a:xfrm>
          <a:prstGeom prst="wedgeRoundRectCallout">
            <a:avLst>
              <a:gd name="adj1" fmla="val -88727"/>
              <a:gd name="adj2" fmla="val -67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BO wreszcie wie za co odpowiada 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  <a:endParaRPr lang="pl-PL" dirty="0"/>
          </a:p>
        </p:txBody>
      </p:sp>
      <p:pic>
        <p:nvPicPr>
          <p:cNvPr id="3074" name="Picture 2" descr="🥇 Times Event Center Wrocław - wesele, menu, ⭐ opinie, cena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4562"/>
            <a:ext cx="4056162" cy="17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8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891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Finanse </a:t>
            </a:r>
            <a:endParaRPr lang="pl-PL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Zespół: T. Watras, S.Małyska, P.Włodarska, B.Prędki</a:t>
            </a:r>
          </a:p>
          <a:p>
            <a:endParaRPr lang="pl-PL" dirty="0" smtClean="0"/>
          </a:p>
          <a:p>
            <a:r>
              <a:rPr lang="pl-PL" dirty="0" smtClean="0"/>
              <a:t>Zakres </a:t>
            </a:r>
            <a:r>
              <a:rPr lang="pl-PL" dirty="0"/>
              <a:t>obowiązków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weryfikowanie i rozliczanie delegacji (T.Watras, B.Prędki)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rozliczanie ZUSu, VATu i pozostałych podatków (T.Watras)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rozliczanie transakcji międzynarodowych - ISTQB, IREB, GASQ itp (T.Watras, B.Prędki)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rozliczanie wynagrodzeń: B2B, Umowy o pracę, Umowy Zlecenia, Umowy o dzieło (T.Watras)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zarządzanie depozytami SJSI i transakcje walutowe (T.Watras, B.Prędki)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przygotowywania i wysyłanie wyciagów do Skłodowskich (T.Watras, B.Prędki)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weryfikacja i rozliczanie bieżących faktur kosztowych (B.Prędki, T.Watras)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drukowanie, opisywanie i wysyłka faktur kosztowych do Skłodowskich (P.Włodarska, B.Prędki)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/>
              <a:t>umowy z dostawcami usług (S. Małyska, B.Prędki)</a:t>
            </a:r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6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891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Finanse </a:t>
            </a:r>
            <a:endParaRPr lang="pl-PL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5284" y="1991133"/>
            <a:ext cx="8261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Zespół wspierający: S.Małyska</a:t>
            </a:r>
            <a:r>
              <a:rPr lang="pl-PL" i="1" dirty="0"/>
              <a:t>, </a:t>
            </a:r>
            <a:r>
              <a:rPr lang="pl-PL" i="1" dirty="0" smtClean="0"/>
              <a:t>K.Zmitrowicz</a:t>
            </a:r>
          </a:p>
          <a:p>
            <a:endParaRPr lang="pl-PL" dirty="0"/>
          </a:p>
          <a:p>
            <a:r>
              <a:rPr lang="pl-PL" dirty="0" smtClean="0"/>
              <a:t>Porządkowanie procesów księgowych po stronie SJSI</a:t>
            </a:r>
          </a:p>
          <a:p>
            <a:r>
              <a:rPr lang="pl-PL" dirty="0" smtClean="0"/>
              <a:t>Formalizacja zasad współpracy z biurem księgowym</a:t>
            </a:r>
          </a:p>
          <a:p>
            <a:endParaRPr lang="pl-PL" dirty="0"/>
          </a:p>
          <a:p>
            <a:r>
              <a:rPr lang="pl-PL" dirty="0" smtClean="0"/>
              <a:t>TODO – wdrożenie </a:t>
            </a:r>
            <a:r>
              <a:rPr lang="pl-PL" dirty="0" smtClean="0">
                <a:solidFill>
                  <a:srgbClr val="FF0000"/>
                </a:solidFill>
              </a:rPr>
              <a:t>całkowicie cyfrowego obiegu dokumentacji</a:t>
            </a:r>
            <a:r>
              <a:rPr lang="pl-PL" dirty="0" smtClean="0"/>
              <a:t>, w szczególności rozliczenia delegacji.</a:t>
            </a:r>
            <a:endParaRPr lang="pl-PL" dirty="0" smtClean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3052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Infrastruktura</a:t>
            </a:r>
            <a:endParaRPr lang="pl-PL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Wdrożenie </a:t>
            </a:r>
            <a:r>
              <a:rPr lang="pl-PL" dirty="0"/>
              <a:t>Confluence i </a:t>
            </a:r>
            <a:r>
              <a:rPr lang="pl-PL" dirty="0" smtClean="0"/>
              <a:t>JIRA – prace nad konfiguracją przestrzeni roboczych, rozpoczęta migracja treści</a:t>
            </a:r>
          </a:p>
          <a:p>
            <a:pPr lvl="1"/>
            <a:r>
              <a:rPr lang="pl-PL" sz="1600" i="1" dirty="0"/>
              <a:t>Nadzór i realizacja: S. </a:t>
            </a:r>
            <a:r>
              <a:rPr lang="pl-PL" sz="1600" i="1" dirty="0" smtClean="0"/>
              <a:t>Małyska, K. Zmitrowicz</a:t>
            </a:r>
            <a:endParaRPr lang="pl-PL" sz="1600" i="1" dirty="0"/>
          </a:p>
          <a:p>
            <a:endParaRPr lang="pl-PL" dirty="0"/>
          </a:p>
          <a:p>
            <a:r>
              <a:rPr lang="pl-PL" dirty="0"/>
              <a:t>Przejście na GSuite i uporządkowanie dostępów do informacji - tytaniczna </a:t>
            </a:r>
            <a:r>
              <a:rPr lang="pl-PL" dirty="0" smtClean="0"/>
              <a:t>praca </a:t>
            </a:r>
            <a:r>
              <a:rPr lang="pl-PL" dirty="0" smtClean="0">
                <a:solidFill>
                  <a:srgbClr val="FF0000"/>
                </a:solidFill>
              </a:rPr>
              <a:t>JEDNEJ </a:t>
            </a:r>
            <a:r>
              <a:rPr lang="pl-PL" dirty="0" smtClean="0"/>
              <a:t>osoby </a:t>
            </a:r>
            <a:r>
              <a:rPr lang="pl-PL" dirty="0"/>
              <a:t>zakończona sukcesem </a:t>
            </a:r>
          </a:p>
          <a:p>
            <a:pPr lvl="1"/>
            <a:r>
              <a:rPr lang="pl-PL" sz="1600" i="1" dirty="0"/>
              <a:t>Nadzór i realizacja: S. Małyska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96" y="3303504"/>
            <a:ext cx="9144000" cy="29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8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7432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Reagowanie na sytuacje kryzysowe</a:t>
            </a:r>
            <a:endParaRPr lang="pl-PL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Wdrożenie </a:t>
            </a:r>
            <a:r>
              <a:rPr lang="pl-PL" dirty="0"/>
              <a:t>zdalnych egzaminów IREB i </a:t>
            </a:r>
            <a:r>
              <a:rPr lang="pl-PL" dirty="0" smtClean="0"/>
              <a:t>IQBBA, </a:t>
            </a:r>
            <a:r>
              <a:rPr lang="pl-PL" dirty="0"/>
              <a:t>później </a:t>
            </a:r>
            <a:r>
              <a:rPr lang="pl-PL" dirty="0" smtClean="0"/>
              <a:t>ISTQB – działania podjęte natychmiast po pojawieniu się potrzeby biznesowej</a:t>
            </a:r>
          </a:p>
          <a:p>
            <a:endParaRPr lang="pl-PL" dirty="0"/>
          </a:p>
          <a:p>
            <a:r>
              <a:rPr lang="pl-PL" dirty="0"/>
              <a:t>Uruchomienie procedur Safe room exams we współpracy z </a:t>
            </a:r>
            <a:r>
              <a:rPr lang="pl-PL" dirty="0" smtClean="0"/>
              <a:t>partnerami celem „rozładowania obciążenia” i obsługi kandydatów, których nie dopuszczono do egzaminu wcześniej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Ciągła </a:t>
            </a:r>
            <a:r>
              <a:rPr lang="pl-PL" dirty="0"/>
              <a:t>komunikacja z klientami w zakresie przestoju w realizacji usług</a:t>
            </a:r>
          </a:p>
          <a:p>
            <a:pPr lvl="1"/>
            <a:r>
              <a:rPr lang="pl-PL" sz="1600" i="1" dirty="0"/>
              <a:t>Nadzór i realizacja: K. Zmitrowicz</a:t>
            </a:r>
          </a:p>
          <a:p>
            <a:pPr lvl="1"/>
            <a:r>
              <a:rPr lang="pl-PL" sz="1600" i="1" dirty="0"/>
              <a:t>Zespół: J. Sabak, L. Stapp, S. Małyska, P. Włodarska, R. Gadecki</a:t>
            </a:r>
          </a:p>
          <a:p>
            <a:pPr lvl="1"/>
            <a:r>
              <a:rPr lang="pl-PL" sz="1600" i="1" dirty="0"/>
              <a:t/>
            </a:r>
            <a:br>
              <a:rPr lang="pl-PL" sz="1600" i="1" dirty="0"/>
            </a:br>
            <a:endParaRPr lang="pl-PL" sz="160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6146" name="Picture 2" descr="Blue Human Icon Png - Persons Svg Icon - Free Transparent PNG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89" y="2780928"/>
            <a:ext cx="1761165" cy="14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ue Human Icon Png - Persons Svg Icon - Free Transparent PNG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1761165" cy="14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3707904" y="3297402"/>
            <a:ext cx="1440160" cy="4196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 metry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800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frx5-1.xx.fbcdn.net/v/t1.0-9/60341508_2296328747054680_717169047766040576_n.jpg?_nc_cat=100&amp;_nc_sid=8bfeb9&amp;_nc_ohc=sQPz-H-QEMkAX-RJXT3&amp;_nc_ht=scontent-frx5-1.xx&amp;oh=0f2589478b00ff4595dc87f2369879eb&amp;oe=5ED18F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8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3344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Zadania w toku</a:t>
            </a:r>
            <a:endParaRPr lang="pl-PL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223041"/>
            <a:ext cx="82611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Porządkowanie procesów</a:t>
            </a:r>
          </a:p>
          <a:p>
            <a:r>
              <a:rPr lang="pl-PL" sz="2400" dirty="0" smtClean="0"/>
              <a:t>Rozwój </a:t>
            </a:r>
            <a:r>
              <a:rPr lang="pl-PL" sz="2400" dirty="0" smtClean="0"/>
              <a:t>systemu egzaminacyjnego</a:t>
            </a:r>
          </a:p>
          <a:p>
            <a:r>
              <a:rPr lang="pl-PL" sz="2400" dirty="0" smtClean="0"/>
              <a:t>Finalizacja wdrożenia RODO</a:t>
            </a:r>
          </a:p>
          <a:p>
            <a:r>
              <a:rPr lang="pl-PL" sz="2400" dirty="0" smtClean="0"/>
              <a:t>Wdrożenie i audyt certyfikacyjny ISO</a:t>
            </a:r>
          </a:p>
          <a:p>
            <a:r>
              <a:rPr lang="pl-PL" sz="2400" dirty="0" smtClean="0"/>
              <a:t>Wdrożenie IREB FL 2020 </a:t>
            </a:r>
          </a:p>
          <a:p>
            <a:r>
              <a:rPr lang="pl-PL" sz="2400" dirty="0"/>
              <a:t>Projektowe wdrożenie Confluence i </a:t>
            </a:r>
            <a:r>
              <a:rPr lang="pl-PL" sz="2400" dirty="0" smtClean="0"/>
              <a:t>JIRA</a:t>
            </a:r>
          </a:p>
          <a:p>
            <a:r>
              <a:rPr lang="pl-PL" sz="2400" dirty="0" smtClean="0"/>
              <a:t>Elektroniczny obieg dokumentów „księgowych”</a:t>
            </a:r>
          </a:p>
          <a:p>
            <a:r>
              <a:rPr lang="pl-PL" sz="2400" dirty="0" smtClean="0"/>
              <a:t>Archiwizacja dokumentów elektronicznych</a:t>
            </a:r>
            <a:endParaRPr lang="pl-PL" sz="2400" dirty="0" smtClean="0"/>
          </a:p>
          <a:p>
            <a:endParaRPr lang="pl-PL" sz="2000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7176" name="Picture 8" descr="Download Wip - Work In Progress Png PNG Image with No Background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72" y="916566"/>
            <a:ext cx="3203576" cy="16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5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35696" y="692696"/>
            <a:ext cx="483531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603938" y="3099509"/>
            <a:ext cx="1863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/>
              <a:t>Zarząd </a:t>
            </a:r>
            <a:r>
              <a:rPr lang="pl-PL" sz="2000" dirty="0" smtClean="0"/>
              <a:t>SJSI </a:t>
            </a:r>
          </a:p>
          <a:p>
            <a:pPr algn="ctr"/>
            <a:r>
              <a:rPr lang="pl-PL" sz="2000" dirty="0" smtClean="0"/>
              <a:t> </a:t>
            </a:r>
          </a:p>
          <a:p>
            <a:pPr algn="ctr"/>
            <a:r>
              <a:rPr lang="pl-PL" sz="2000" dirty="0" smtClean="0">
                <a:hlinkClick r:id="rId8"/>
              </a:rPr>
              <a:t>zarzad@sjsi.org</a:t>
            </a:r>
            <a:r>
              <a:rPr lang="pl-PL" sz="2000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81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563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Zarząd</a:t>
            </a:r>
            <a:endParaRPr lang="pl-PL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3" name="Picture 2" descr="https://sjsi.org/wp-content/uploads/2018/08/IMG_08726_balans-1024x683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9" y="1124742"/>
            <a:ext cx="1685469" cy="247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sjsi.org/wp-content/uploads/2018/07/IMG_0301-648x86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56" y="3793786"/>
            <a:ext cx="1742786" cy="2323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6" descr="Lucjan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05" y="3790556"/>
            <a:ext cx="1714500" cy="233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jan_saba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15" y="3809472"/>
            <a:ext cx="1551496" cy="233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s://sjsi.org/wp-content/uploads/2018/03/Bartek_Predki_cut-648x69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98002"/>
            <a:ext cx="1988776" cy="2123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ttps://sjsi.org/wp-content/uploads/2018/07/chmielarz_sjsi_32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05" y="1235910"/>
            <a:ext cx="1685999" cy="224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81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1563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Zarząd</a:t>
            </a:r>
            <a:endParaRPr lang="pl-PL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15" name="Picture 2" descr="https://scontent-frx5-1.xx.fbcdn.net/v/t1.0-9/37915957_1877092372311655_5214670994102288384_o.jpg?_nc_cat=100&amp;_nc_sid=730e14&amp;_nc_ohc=Jw1bFQxsi_EAX9qXhhE&amp;_nc_ht=scontent-frx5-1.xx&amp;oh=f4e7e5655dccb8d3c62ad634c4f9f1e1&amp;oe=5ED29ED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57" y="983330"/>
            <a:ext cx="7063208" cy="470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sjsi.org/wp-content/uploads/2018/03/Bartek_Predki_cut-648x69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8" y="3989799"/>
            <a:ext cx="1988776" cy="2123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390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Admin\Desktop\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3311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Punkty raportu</a:t>
            </a:r>
            <a:endParaRPr lang="pl-PL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05284" y="1880964"/>
            <a:ext cx="82611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/>
              <a:t>Statystyki sprzedaży </a:t>
            </a:r>
            <a:r>
              <a:rPr lang="pl-PL" sz="2800" dirty="0" smtClean="0"/>
              <a:t>egzaminów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Usługi i </a:t>
            </a:r>
            <a:r>
              <a:rPr lang="pl-PL" sz="2800" dirty="0" smtClean="0"/>
              <a:t>produkty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Procesy wewnętrzne</a:t>
            </a:r>
            <a:endParaRPr lang="pl-PL" sz="2800" b="1" dirty="0"/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Biuro</a:t>
            </a:r>
            <a:endParaRPr lang="pl-PL" sz="2800" b="1" dirty="0"/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Finanse</a:t>
            </a:r>
            <a:endParaRPr lang="pl-PL" sz="2800" b="1" dirty="0"/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Infrastruktura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Reagowanie na sytuacje kryzysowe</a:t>
            </a:r>
            <a:endParaRPr lang="pl-PL" sz="2800" b="1" dirty="0"/>
          </a:p>
          <a:p>
            <a:pPr marL="514350" indent="-514350">
              <a:buFont typeface="+mj-lt"/>
              <a:buAutoNum type="arabicPeriod"/>
            </a:pPr>
            <a:endParaRPr lang="pl-PL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6811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Statystyki </a:t>
            </a:r>
            <a:r>
              <a:rPr lang="pl-PL" sz="4000" dirty="0" smtClean="0"/>
              <a:t>sprzedaży egzaminów</a:t>
            </a:r>
            <a:endParaRPr lang="pl-PL" sz="4000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55768"/>
              </p:ext>
            </p:extLst>
          </p:nvPr>
        </p:nvGraphicFramePr>
        <p:xfrm>
          <a:off x="2051720" y="1438732"/>
          <a:ext cx="4536504" cy="3835686"/>
        </p:xfrm>
        <a:graphic>
          <a:graphicData uri="http://schemas.openxmlformats.org/drawingml/2006/table">
            <a:tbl>
              <a:tblPr/>
              <a:tblGrid>
                <a:gridCol w="2361213"/>
                <a:gridCol w="2175291"/>
              </a:tblGrid>
              <a:tr h="641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Produkt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egzaminów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ISTQB FL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AD"/>
                    </a:solidFill>
                  </a:tcPr>
                </a:tc>
              </a:tr>
              <a:tr h="432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ISTQB Agile</a:t>
                      </a:r>
                      <a:endParaRPr lang="pl-PL" sz="280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ISTQB ADV TM</a:t>
                      </a:r>
                      <a:endParaRPr lang="pl-PL" sz="280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ISTQB ADV TTA</a:t>
                      </a:r>
                      <a:endParaRPr lang="pl-PL" sz="280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ISTQB ADV TA</a:t>
                      </a:r>
                      <a:endParaRPr lang="pl-PL" sz="280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6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ISTQB TAE</a:t>
                      </a:r>
                      <a:endParaRPr lang="pl-PL" sz="280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49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TMMi</a:t>
                      </a:r>
                      <a:endParaRPr lang="pl-PL" sz="280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IREB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  <a:endParaRPr lang="pl-PL" sz="2800" dirty="0">
                        <a:effectLst/>
                      </a:endParaRPr>
                    </a:p>
                  </a:txBody>
                  <a:tcPr marL="63500" marR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AD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9950" y="1998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5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370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Usługi i produkty</a:t>
            </a:r>
            <a:endParaRPr lang="pl-PL" sz="4000" b="1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56" y="1096800"/>
            <a:ext cx="37444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Produkty</a:t>
            </a:r>
            <a:endParaRPr lang="pl-PL" sz="2800" b="1" dirty="0" smtClean="0"/>
          </a:p>
          <a:p>
            <a:endParaRPr lang="pl-PL" dirty="0" smtClean="0"/>
          </a:p>
          <a:p>
            <a:r>
              <a:rPr lang="pl-PL" dirty="0" smtClean="0"/>
              <a:t>Rozszerzenie portfolio produktów - </a:t>
            </a:r>
            <a:r>
              <a:rPr lang="pl-PL" dirty="0" smtClean="0">
                <a:solidFill>
                  <a:srgbClr val="FF0000"/>
                </a:solidFill>
              </a:rPr>
              <a:t>AcT, TMMi, IQBBA, Selenium</a:t>
            </a:r>
            <a:r>
              <a:rPr lang="pl-PL" dirty="0" smtClean="0"/>
              <a:t>…</a:t>
            </a:r>
          </a:p>
          <a:p>
            <a:endParaRPr lang="pl-PL" dirty="0" smtClean="0"/>
          </a:p>
          <a:p>
            <a:r>
              <a:rPr lang="pl-PL" dirty="0" smtClean="0"/>
              <a:t>Wdrożenie nowego </a:t>
            </a:r>
            <a:r>
              <a:rPr lang="pl-PL" dirty="0" smtClean="0">
                <a:solidFill>
                  <a:srgbClr val="FF0000"/>
                </a:solidFill>
              </a:rPr>
              <a:t>ISTQB FL</a:t>
            </a:r>
            <a:r>
              <a:rPr lang="pl-PL" dirty="0" smtClean="0"/>
              <a:t> - bardzo sprawna praca WG</a:t>
            </a:r>
          </a:p>
          <a:p>
            <a:pPr lvl="1"/>
            <a:r>
              <a:rPr lang="pl-PL" sz="1600" i="1" dirty="0" smtClean="0"/>
              <a:t>Nadzór: L. Stapp</a:t>
            </a:r>
          </a:p>
          <a:p>
            <a:endParaRPr lang="pl-PL" dirty="0" smtClean="0"/>
          </a:p>
          <a:p>
            <a:r>
              <a:rPr lang="pl-PL" dirty="0" smtClean="0"/>
              <a:t>Prace </a:t>
            </a:r>
            <a:r>
              <a:rPr lang="pl-PL" dirty="0"/>
              <a:t>nad nowymi sylabusami </a:t>
            </a:r>
            <a:r>
              <a:rPr lang="pl-PL" dirty="0">
                <a:solidFill>
                  <a:srgbClr val="FF0000"/>
                </a:solidFill>
              </a:rPr>
              <a:t>ISTQB TA i </a:t>
            </a:r>
            <a:r>
              <a:rPr lang="pl-PL" dirty="0" smtClean="0">
                <a:solidFill>
                  <a:srgbClr val="FF0000"/>
                </a:solidFill>
              </a:rPr>
              <a:t>TTA</a:t>
            </a:r>
            <a:r>
              <a:rPr lang="pl-PL" dirty="0"/>
              <a:t> </a:t>
            </a:r>
            <a:r>
              <a:rPr lang="pl-PL" dirty="0" smtClean="0">
                <a:sym typeface="Wingdings" panose="05000000000000000000" pitchFamily="2" charset="2"/>
              </a:rPr>
              <a:t> </a:t>
            </a:r>
            <a:r>
              <a:rPr lang="pl-PL" dirty="0" smtClean="0"/>
              <a:t>prace </a:t>
            </a:r>
            <a:r>
              <a:rPr lang="pl-PL" dirty="0"/>
              <a:t>trwają, planowane wdrożenie połowa roku </a:t>
            </a:r>
            <a:r>
              <a:rPr lang="pl-PL" dirty="0" smtClean="0"/>
              <a:t>2020</a:t>
            </a:r>
          </a:p>
          <a:p>
            <a:r>
              <a:rPr lang="pl-PL" sz="1600" i="1" dirty="0"/>
              <a:t>Nadzór</a:t>
            </a:r>
            <a:r>
              <a:rPr lang="pl-PL" sz="1600" i="1" dirty="0"/>
              <a:t>: </a:t>
            </a:r>
            <a:r>
              <a:rPr lang="pl-PL" sz="1600" i="1" dirty="0"/>
              <a:t>L.Stapp</a:t>
            </a:r>
          </a:p>
          <a:p>
            <a:endParaRPr lang="pl-PL" dirty="0"/>
          </a:p>
          <a:p>
            <a:r>
              <a:rPr lang="pl-PL" dirty="0" smtClean="0"/>
              <a:t>Tłumaczenie </a:t>
            </a:r>
            <a:r>
              <a:rPr lang="pl-PL" dirty="0" smtClean="0">
                <a:solidFill>
                  <a:srgbClr val="FF0000"/>
                </a:solidFill>
              </a:rPr>
              <a:t>ISTQB TAE</a:t>
            </a:r>
            <a:r>
              <a:rPr lang="pl-PL" dirty="0" smtClean="0"/>
              <a:t> </a:t>
            </a:r>
          </a:p>
          <a:p>
            <a:pPr lvl="1"/>
            <a:r>
              <a:rPr lang="pl-PL" sz="1600" i="1" dirty="0" smtClean="0"/>
              <a:t>Nadzór: J. Sabak, później D. Brzęczek</a:t>
            </a:r>
            <a:endParaRPr lang="pl-PL" sz="160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8810" y="760635"/>
            <a:ext cx="41013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Aktualizacja </a:t>
            </a:r>
            <a:r>
              <a:rPr lang="pl-PL" dirty="0">
                <a:solidFill>
                  <a:srgbClr val="FF0000"/>
                </a:solidFill>
              </a:rPr>
              <a:t>słownika ISTQB</a:t>
            </a:r>
            <a:r>
              <a:rPr lang="pl-PL" dirty="0"/>
              <a:t> </a:t>
            </a:r>
          </a:p>
          <a:p>
            <a:pPr lvl="1"/>
            <a:r>
              <a:rPr lang="pl-PL" sz="1600" i="1" dirty="0"/>
              <a:t>Nadzór: L. Stapp</a:t>
            </a:r>
          </a:p>
          <a:p>
            <a:pPr lvl="1"/>
            <a:r>
              <a:rPr lang="pl-PL" sz="1600" i="1" dirty="0"/>
              <a:t>Zespół: A. Roman, K. Zmitrowicz</a:t>
            </a:r>
          </a:p>
          <a:p>
            <a:endParaRPr lang="pl-PL" dirty="0" smtClean="0"/>
          </a:p>
          <a:p>
            <a:r>
              <a:rPr lang="pl-PL" dirty="0" smtClean="0"/>
              <a:t>Start </a:t>
            </a:r>
            <a:r>
              <a:rPr lang="pl-PL" dirty="0"/>
              <a:t>przygotowań do wdrożenia </a:t>
            </a:r>
            <a:r>
              <a:rPr lang="pl-PL" dirty="0">
                <a:solidFill>
                  <a:srgbClr val="FF0000"/>
                </a:solidFill>
              </a:rPr>
              <a:t>IREB FL 2020 </a:t>
            </a:r>
            <a:r>
              <a:rPr lang="pl-PL" dirty="0"/>
              <a:t>- ukończone tłumaczenie słownika, syllabus i handbook w dalszej kolejności</a:t>
            </a:r>
          </a:p>
          <a:p>
            <a:pPr lvl="1"/>
            <a:r>
              <a:rPr lang="pl-PL" sz="1600" i="1" dirty="0"/>
              <a:t>Nadzór i realizacja: K. Zmitrowicz</a:t>
            </a:r>
          </a:p>
          <a:p>
            <a:pPr lvl="1"/>
            <a:r>
              <a:rPr lang="pl-PL" sz="1600" i="1" dirty="0"/>
              <a:t>Zespół: L. Stapp, J. Kazun</a:t>
            </a:r>
          </a:p>
          <a:p>
            <a:endParaRPr lang="pl-PL" dirty="0" smtClean="0"/>
          </a:p>
          <a:p>
            <a:r>
              <a:rPr lang="pl-PL" dirty="0" smtClean="0"/>
              <a:t>Inicjalizacja </a:t>
            </a:r>
            <a:r>
              <a:rPr lang="pl-PL" dirty="0"/>
              <a:t>prac nad autorskim syllabusem SJSI - </a:t>
            </a:r>
            <a:r>
              <a:rPr lang="pl-PL" dirty="0">
                <a:solidFill>
                  <a:srgbClr val="FF0000"/>
                </a:solidFill>
              </a:rPr>
              <a:t>Product </a:t>
            </a:r>
            <a:r>
              <a:rPr lang="pl-PL" dirty="0" smtClean="0">
                <a:solidFill>
                  <a:srgbClr val="FF0000"/>
                </a:solidFill>
              </a:rPr>
              <a:t>Management. </a:t>
            </a:r>
            <a:r>
              <a:rPr lang="pl-PL" dirty="0" smtClean="0"/>
              <a:t>Szacowana data finalizacji wersji alpha – zima 2020 </a:t>
            </a:r>
            <a:endParaRPr lang="pl-PL" dirty="0"/>
          </a:p>
          <a:p>
            <a:pPr lvl="1"/>
            <a:r>
              <a:rPr lang="pl-PL" sz="1600" i="1" dirty="0"/>
              <a:t>Nadzór i realizacja: K. Zmitrowicz</a:t>
            </a:r>
            <a:br>
              <a:rPr lang="pl-PL" sz="1600" i="1" dirty="0"/>
            </a:br>
            <a:endParaRPr lang="pl-PL" sz="1600" i="1" dirty="0"/>
          </a:p>
        </p:txBody>
      </p:sp>
      <p:pic>
        <p:nvPicPr>
          <p:cNvPr id="5122" name="Picture 2" descr="https://scontent-frt3-2.xx.fbcdn.net/v/t1.0-9/75412090_2213714255401295_3538732943696461824_o.jpg?_nc_cat=101&amp;_nc_sid=09cbfe&amp;_nc_ohc=A6S9hgD5w1UAX-hmh8d&amp;_nc_ht=scontent-frt3-2.xx&amp;oh=4d23db22e1e7bbe7dc2eb719ec21f9cb&amp;oe=5ED288F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7" y="5113510"/>
            <a:ext cx="1670088" cy="167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19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370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Usługi i produkty</a:t>
            </a:r>
            <a:endParaRPr lang="pl-PL" sz="4000" b="1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Usługi </a:t>
            </a:r>
            <a:endParaRPr lang="pl-PL" sz="2800" b="1" dirty="0"/>
          </a:p>
          <a:p>
            <a:endParaRPr lang="pl-PL" dirty="0" smtClean="0"/>
          </a:p>
          <a:p>
            <a:r>
              <a:rPr lang="pl-PL" dirty="0"/>
              <a:t>Uporządkowanie procesów akredytacji - znakomita robota </a:t>
            </a:r>
            <a:r>
              <a:rPr lang="pl-PL" dirty="0" smtClean="0">
                <a:solidFill>
                  <a:srgbClr val="FF0000"/>
                </a:solidFill>
              </a:rPr>
              <a:t>Komisji Akredytacyjnej</a:t>
            </a:r>
            <a:r>
              <a:rPr lang="pl-PL" dirty="0" smtClean="0"/>
              <a:t>, </a:t>
            </a:r>
            <a:r>
              <a:rPr lang="pl-PL" dirty="0"/>
              <a:t>klienci bardzo chwalą responsywność i ogromne zaangażowanie i profesjonalizm </a:t>
            </a:r>
            <a:r>
              <a:rPr lang="pl-PL" dirty="0" smtClean="0"/>
              <a:t>zespołu, w szczególności </a:t>
            </a:r>
            <a:r>
              <a:rPr lang="pl-PL" dirty="0" smtClean="0">
                <a:solidFill>
                  <a:srgbClr val="FF0000"/>
                </a:solidFill>
              </a:rPr>
              <a:t>przewodniczącej</a:t>
            </a:r>
            <a:endParaRPr lang="pl-PL" dirty="0">
              <a:solidFill>
                <a:srgbClr val="FF0000"/>
              </a:solidFill>
            </a:endParaRPr>
          </a:p>
          <a:p>
            <a:pPr lvl="1"/>
            <a:r>
              <a:rPr lang="pl-PL" sz="1600" i="1" dirty="0"/>
              <a:t>Nadzór i </a:t>
            </a:r>
            <a:r>
              <a:rPr lang="pl-PL" sz="1600" i="1" dirty="0"/>
              <a:t>realizacja: J. </a:t>
            </a:r>
            <a:r>
              <a:rPr lang="pl-PL" sz="1600" i="1" dirty="0" smtClean="0"/>
              <a:t>Kazun</a:t>
            </a:r>
          </a:p>
          <a:p>
            <a:pPr lvl="1"/>
            <a:r>
              <a:rPr lang="pl-PL" sz="1600" i="1" dirty="0" smtClean="0"/>
              <a:t>Zespół</a:t>
            </a:r>
            <a:r>
              <a:rPr lang="pl-PL" sz="1600" i="1" dirty="0"/>
              <a:t>. </a:t>
            </a:r>
            <a:r>
              <a:rPr lang="pl-PL" sz="1600" i="1" dirty="0"/>
              <a:t>L. Stapp, </a:t>
            </a:r>
            <a:r>
              <a:rPr lang="it-IT" sz="1600" i="1" dirty="0"/>
              <a:t>A. Gór</a:t>
            </a:r>
            <a:r>
              <a:rPr lang="pl-PL" sz="1600" i="1" dirty="0"/>
              <a:t>s</a:t>
            </a:r>
            <a:r>
              <a:rPr lang="it-IT" sz="1600" i="1" dirty="0"/>
              <a:t>ki, A. Roman, M. Petri - Starego</a:t>
            </a:r>
          </a:p>
          <a:p>
            <a:endParaRPr lang="pl-PL" sz="1600" i="1" dirty="0"/>
          </a:p>
          <a:p>
            <a:r>
              <a:rPr lang="pl-PL" dirty="0" smtClean="0"/>
              <a:t>Aktualizacja </a:t>
            </a:r>
            <a:r>
              <a:rPr lang="pl-PL" dirty="0"/>
              <a:t>procedur akredytacji ISTQB, tłumaczenie na ENG</a:t>
            </a:r>
          </a:p>
          <a:p>
            <a:pPr lvl="1"/>
            <a:r>
              <a:rPr lang="pl-PL" sz="1600" i="1" dirty="0"/>
              <a:t>Nadzór i realizacja: J. Kazun</a:t>
            </a:r>
          </a:p>
          <a:p>
            <a:pPr lvl="1"/>
            <a:r>
              <a:rPr lang="pl-PL" sz="1600" i="1" dirty="0"/>
              <a:t>Zespół. K. Zmitrowicz </a:t>
            </a:r>
          </a:p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Opracowanie procedur </a:t>
            </a:r>
            <a:r>
              <a:rPr lang="pl-PL" dirty="0">
                <a:solidFill>
                  <a:srgbClr val="FF0000"/>
                </a:solidFill>
              </a:rPr>
              <a:t>IREB recognition</a:t>
            </a:r>
          </a:p>
          <a:p>
            <a:pPr lvl="1"/>
            <a:r>
              <a:rPr lang="pl-PL" sz="1600" i="1" dirty="0"/>
              <a:t>Nadzór i realizacja: K. Zmitrowicz</a:t>
            </a:r>
          </a:p>
          <a:p>
            <a:pPr lvl="1"/>
            <a:r>
              <a:rPr lang="pl-PL" sz="1600" i="1" dirty="0"/>
              <a:t>Zespół: J. </a:t>
            </a:r>
            <a:r>
              <a:rPr lang="pl-PL" sz="1600" i="1" dirty="0" smtClean="0"/>
              <a:t>Kazun</a:t>
            </a:r>
            <a:endParaRPr lang="pl-PL" sz="160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  <p:pic>
        <p:nvPicPr>
          <p:cNvPr id="4098" name="Picture 2" descr="Stacja IT - Złap pociąg do kodowania | Stacja IT to całodniowe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65" y="2708920"/>
            <a:ext cx="2209145" cy="159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631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Admin\Desktop\li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9144000" cy="7850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51520" y="260648"/>
            <a:ext cx="448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Procesy wewnętrzne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096800"/>
            <a:ext cx="82611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System egzaminacyjny</a:t>
            </a:r>
            <a:endParaRPr lang="pl-PL" sz="2800" b="1" dirty="0"/>
          </a:p>
          <a:p>
            <a:r>
              <a:rPr lang="pl-PL" sz="2800" dirty="0"/>
              <a:t/>
            </a:r>
            <a:br>
              <a:rPr lang="pl-PL" sz="2800" dirty="0"/>
            </a:br>
            <a:r>
              <a:rPr lang="pl-PL" sz="2000" dirty="0"/>
              <a:t>Implementacja systemu egzaminacyjnego, start fazy 1, uruchomienie produkcyjne i start fazy </a:t>
            </a:r>
            <a:r>
              <a:rPr lang="pl-PL" sz="2000" dirty="0" smtClean="0"/>
              <a:t>2 – kick off i planowanie projektu za nami </a:t>
            </a:r>
            <a:endParaRPr lang="pl-PL" sz="2000" dirty="0"/>
          </a:p>
          <a:p>
            <a:pPr lvl="1"/>
            <a:r>
              <a:rPr lang="pl-PL" sz="1600" i="1" dirty="0"/>
              <a:t>Nadzór: K. Zmitrowicz</a:t>
            </a:r>
          </a:p>
          <a:p>
            <a:pPr lvl="1"/>
            <a:r>
              <a:rPr lang="pl-PL" sz="1600" i="1" dirty="0"/>
              <a:t>Zespół merytoryczny: P. Włodarska, R. Gadecki, L. Stapp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000" dirty="0"/>
              <a:t>Nawiązanie współpracy z CaSTB w temacie użytkowania i rozwoju systemu</a:t>
            </a:r>
          </a:p>
          <a:p>
            <a:pPr lvl="1"/>
            <a:r>
              <a:rPr lang="pl-PL" sz="1600" i="1" dirty="0"/>
              <a:t>Nadzór i realizacja: K. Zmitrowicz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endParaRPr lang="pl-PL" sz="1400" i="1" dirty="0"/>
          </a:p>
        </p:txBody>
      </p:sp>
      <p:pic>
        <p:nvPicPr>
          <p:cNvPr id="11" name="Picture 5" descr="C:\Users\Admin\Desktop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953936" cy="543694"/>
          </a:xfrm>
          <a:prstGeom prst="rect">
            <a:avLst/>
          </a:prstGeom>
          <a:noFill/>
        </p:spPr>
      </p:pic>
      <p:pic>
        <p:nvPicPr>
          <p:cNvPr id="12" name="Picture 6" descr="C:\Users\Admin\Desktop\ww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433" y="6421221"/>
            <a:ext cx="1423415" cy="26441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6" y="6201995"/>
            <a:ext cx="1247560" cy="469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8" y="5780515"/>
            <a:ext cx="1488220" cy="14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5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13304</TotalTime>
  <Words>532</Words>
  <Application>Microsoft Office PowerPoint</Application>
  <PresentationFormat>On-screen Show (4:3)</PresentationFormat>
  <Paragraphs>179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Karolina Zmitrowicz</cp:lastModifiedBy>
  <cp:revision>35</cp:revision>
  <dcterms:created xsi:type="dcterms:W3CDTF">2012-06-27T12:50:01Z</dcterms:created>
  <dcterms:modified xsi:type="dcterms:W3CDTF">2020-05-07T20:05:01Z</dcterms:modified>
</cp:coreProperties>
</file>